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54" autoAdjust="0"/>
  </p:normalViewPr>
  <p:slideViewPr>
    <p:cSldViewPr snapToGrid="0">
      <p:cViewPr varScale="1">
        <p:scale>
          <a:sx n="69" d="100"/>
          <a:sy n="69" d="100"/>
        </p:scale>
        <p:origin x="780" y="48"/>
      </p:cViewPr>
      <p:guideLst/>
    </p:cSldViewPr>
  </p:slideViewPr>
  <p:outlineViewPr>
    <p:cViewPr>
      <p:scale>
        <a:sx n="33" d="100"/>
        <a:sy n="33" d="100"/>
      </p:scale>
      <p:origin x="0" y="-198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16624" y="561703"/>
            <a:ext cx="8001000" cy="1998616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Знакомство с группой через тренинг</a:t>
            </a:r>
            <a:endParaRPr lang="en-US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91200" y="5176278"/>
            <a:ext cx="6400800" cy="1947333"/>
          </a:xfrm>
        </p:spPr>
        <p:txBody>
          <a:bodyPr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Дворецкая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Виктория Александровна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аместитель начальника управления воспитательной работы с молодежью РИВШ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61" y="3383280"/>
            <a:ext cx="4571347" cy="286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574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075" y="613954"/>
            <a:ext cx="8611326" cy="5381897"/>
          </a:xfrm>
        </p:spPr>
        <p:txBody>
          <a:bodyPr>
            <a:noAutofit/>
          </a:bodyPr>
          <a:lstStyle/>
          <a:p>
            <a:pPr algn="just"/>
            <a:r>
              <a:rPr lang="ru-RU" sz="24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ренинг (англ. </a:t>
            </a:r>
            <a:r>
              <a:rPr lang="ru-RU" sz="2400" cap="none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training</a:t>
            </a:r>
            <a:r>
              <a:rPr lang="ru-RU" sz="2400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400" cap="none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</a:t>
            </a:r>
            <a:r>
              <a:rPr lang="ru-RU" sz="2400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обучать, воспитывать) - краткосрочное мероприятие или несколько мероприятий, направленные на получение знаний, приобретение навыков, а также воспитание участников такого мероприятия.</a:t>
            </a:r>
            <a:br>
              <a:rPr lang="ru-RU" sz="2400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Тренинги по направленности классифицируются на:</a:t>
            </a:r>
            <a:br>
              <a:rPr lang="ru-RU" sz="2400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направленные на получение знаний </a:t>
            </a:r>
            <a:r>
              <a:rPr lang="ru-RU" sz="2400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(часто </a:t>
            </a:r>
            <a:r>
              <a:rPr lang="ru-RU" sz="24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называются семинаром</a:t>
            </a:r>
            <a:r>
              <a:rPr lang="ru-RU" sz="2400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r>
              <a:rPr lang="ru-RU" sz="24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</a:t>
            </a:r>
            <a:r>
              <a:rPr lang="ru-RU" sz="2400" b="1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навыков</a:t>
            </a:r>
            <a:r>
              <a:rPr lang="ru-RU" sz="24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называется </a:t>
            </a:r>
            <a:r>
              <a:rPr lang="ru-RU" sz="24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навыковым</a:t>
            </a:r>
            <a:r>
              <a:rPr lang="ru-RU" sz="24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тренингом;</a:t>
            </a:r>
            <a:br>
              <a:rPr lang="ru-RU" sz="2400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направленный на воспитание, часто называется вводным. </a:t>
            </a:r>
            <a:r>
              <a:rPr lang="ru-RU" sz="24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Такие тренинги проводятся, например, для вновь прибывших членов </a:t>
            </a:r>
            <a:r>
              <a:rPr lang="ru-RU" sz="2400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коллектива. </a:t>
            </a:r>
            <a:r>
              <a:rPr lang="ru-RU" sz="24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таких мероприятий участникам прививается культура общения, принятая внутри коллектива, рассказывается о правилах поведения, история </a:t>
            </a:r>
            <a:r>
              <a:rPr lang="ru-RU" sz="2400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учреждения, </a:t>
            </a:r>
            <a:r>
              <a:rPr lang="ru-RU" sz="24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её структура. </a:t>
            </a:r>
            <a:endParaRPr lang="en-US" sz="2400" cap="none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019" y="938203"/>
            <a:ext cx="2946981" cy="268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887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770710"/>
            <a:ext cx="11217502" cy="5717176"/>
          </a:xfrm>
        </p:spPr>
        <p:txBody>
          <a:bodyPr>
            <a:noAutofit/>
          </a:bodyPr>
          <a:lstStyle/>
          <a:p>
            <a:pPr indent="457200" algn="just"/>
            <a:r>
              <a:rPr lang="ru-RU" sz="28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туденческая группа (на первом этапе существования) – еще не коллектив, чтобы им стать группе потребуется от 6 месяцев до 1 года.</a:t>
            </a:r>
            <a:br>
              <a:rPr lang="ru-RU" sz="2800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уже на первом этапе работы с группой необходимо создать в группе атмосферу сплоченности и доверия, раскрыть творческий потенциал участников,  сформировать толерантное отношение ко всем членам группы.</a:t>
            </a:r>
            <a:br>
              <a:rPr lang="ru-RU" sz="2800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задать ориентиры, утолить информационный голод и снять имеющееся напряжение. Необходимо пробудить в участниках группы любопытство. когда в группе создан комфортный микроклимат, ее участники обретают уверенность, стремятся учиться и творить. </a:t>
            </a:r>
            <a:br>
              <a:rPr lang="ru-RU" sz="2800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Игры это один из эффективных способов создания такой атмосферы</a:t>
            </a:r>
            <a:r>
              <a:rPr lang="ru-RU" sz="2800" b="1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800" b="1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 дают возможность куратору использовать психологическую</a:t>
            </a:r>
            <a:br>
              <a:rPr lang="ru-RU" sz="2800" b="1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энергию игры в запланированных учебных и воспитательных  целях.</a:t>
            </a:r>
            <a:r>
              <a:rPr lang="en-US" sz="2800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cap="none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176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1" y="274320"/>
            <a:ext cx="10999789" cy="6035040"/>
          </a:xfrm>
        </p:spPr>
        <p:txBody>
          <a:bodyPr>
            <a:noAutofit/>
          </a:bodyPr>
          <a:lstStyle/>
          <a:p>
            <a:pPr algn="ctr">
              <a:tabLst>
                <a:tab pos="360000" algn="l"/>
              </a:tabLst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 могут значительно усилить мотивацию участников, они способствуют пониманию сложных взаимосвязей, помогают социализации и развитию личности участников и дают возможность проверить на практике, развить и интегрировать различные убеждения, навыки и способности.</a:t>
            </a: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создание работоспособной и сплоченной группы влияет шесть основополагающих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элементов:</a:t>
            </a:r>
            <a:b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-знакомство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-доверие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-общение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-кооперация;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учиться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-удовольствие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989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6742" y="362857"/>
            <a:ext cx="629920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Знакомство.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Каждый член группы должен быстрее  запомнить имена всех остальных, только это позволит начать общаться непринужденно.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этапе знакомства, у членов группы должно появиться возможность представить себя, охарактеризовать свою личность, предпочтения, слабые и сильные стороны, жизненные обстоятельства и т.д.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Знакомясь с членами группы, каждый участник прежде всего желает быть принятым со всеми своими личностными особенностями.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Поэтому каждый надеется, что куратор и участники примут его особенности и дадут ему почувствовать, что он «вполне хорош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».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184" y="627735"/>
            <a:ext cx="4103915" cy="273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453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4171" y="133873"/>
            <a:ext cx="908594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Доверие.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Доверие – «магический» ключик», открывающий возможности живого обучения. Оно разрушает опасение быть осмеянным или остаться в изоляции. Доверие позволяет участникам открыться, показать свои истинные чувства и мысли. Дает мужество пойти на риск, попробовать применить новые приемы и идеи, зная, что другие члены групп готовы поддержать необычные реакции. Доверие позволяет преодолеть страх ошибок. Дает возможность вести себя естественно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Важно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чтобы студенты поверили своему куратору. Куратор должен стать примером. Необходимо обратить внимание, чтобы в группе не появились аутсайдеры, мнение меньшинства уважали, а скептиков воспринимали всерьез.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Создавая атмосферу доверия, необходимо показать группе, что куратор заинтересован во мнении участников, готов отойти на второй план. Это позволит создать группу с высоким чувством ответственности и самостоятельности.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115" y="1004433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444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114" y="58847"/>
            <a:ext cx="8447315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Общение.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достижения общей цели необходимо уметь находить общий язык, делиться опытом, выражать чувства, полемизировать. Общение- проводит в соответствие индивидуальные цели с групповыми. Коллективная работа означает нечто большее, чем просто способность действовать в группе. Необходимо, чтобы имелась некая задача, результат которой зависит от совместных действий, и общая цель, при которой успех каждого члена группы напрямую зависит от успеха действий всей команды.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Важен способ общения. Юмор и тепло всегда более действенны, чем холодный деловой стиль. Если вы хотите открытости в общении, необходимо стать хорошим слушателем. Внимательно слушайте, что говорят студенты, покажите, что их вопросы, комментарии и предложения интересны.</a:t>
            </a:r>
          </a:p>
          <a:p>
            <a:pPr algn="just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Члены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многому учатся, наблюдая за куратором и делая из этого выводы.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656" y="743858"/>
            <a:ext cx="3077029" cy="268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650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114" y="0"/>
            <a:ext cx="8998857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Кооперация.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игры должны быть построены на совместных действиях  и сотрудничестве.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куратора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создать такую обстановку, в которой каждый мог бы внести свой вклад в общее дело группы и ощутить себя ее полноправной частью. В такой обстановке рождается инициатива, генерируется множество идей.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Необходима атмосфера соревнования. Соревнование дает возможность выйти за рамки привычного, найти новые способы и варианты решения проблемы, превзойти собственные достижения.</a:t>
            </a:r>
          </a:p>
          <a:p>
            <a:pPr algn="just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Но! Соревнование и конкуренция – не одно и тоже.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Конкуренция предполагает наличие победителя и побежденного и оставляет неприятный осадок у проигравшего. Акцент при соревновании в том, что мы сражаемся по большей части с самим собой, расстаемся с неудобными привычками, проверяем предубеждения и проверяем вызовы.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члены группы будут воспринимать идею соревнования таким образом, то они не станут рассматривать друг друга как конкурентов.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144" y="580572"/>
            <a:ext cx="2685143" cy="247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718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3200" y="264502"/>
            <a:ext cx="8592457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учиться.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куратор группы  хочет, чтобы участники интенсивно учились и продуктивно работали. Однако не следует поддаваться искушению – искусственно ускорять процесс изменения, провоцировать участников, оказывать на них давление.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Попробуйте оставить в стороне традиционную авторитарную модель управления группой, обратите внимание на следующее  - куратор группы не решает все проблемы, не дает ответа на все вопросы, в первую очередь участники группы учатся друг у друга.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Используйте более демократичный стиль, и помогайте только тогда, когда это уместно.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Позаботьтесь о том, чтобы члены группы часто сталкивались с ситуацией, в которой требуется идти на риск и использовать собственные творческие возможности. Нужно найти общий ритм с группой.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9829" y="769257"/>
            <a:ext cx="2830286" cy="244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362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8685" y="197346"/>
            <a:ext cx="1055188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Удовольствие.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определенный стереотип, что удовольствие и игра хороши для обучения детей, а не взрослых. Для некоторых людей удовольствие – это синоним досуга, но никак не элемент процесса обучения. Однако на практике широко зарекомендовали себя игры, позволяющие обучаться играючи.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 в равной степени затрагивают разум и чувства человека, отвечают его потребности в движении, но самое главное – они доставляют участникам удовольствие. А удовольствие – лучший ответ на вопрос мотивации. Если рассматривать удовольствие как основополагающий педагогический принцип, суть которого – что «человек делает все, на что способен с максимальной отдачей, если работает с радостью и интересом». В этом отношении, игры – это энергия, фантазия, коммуникабельность, готовность к риску и импровизации – все то, чему работа в группе становиться более спонтанной, концентрированной и творческой. </a:t>
            </a:r>
          </a:p>
        </p:txBody>
      </p:sp>
    </p:spTree>
    <p:extLst>
      <p:ext uri="{BB962C8B-B14F-4D97-AF65-F5344CB8AC3E}">
        <p14:creationId xmlns:p14="http://schemas.microsoft.com/office/powerpoint/2010/main" val="3472369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4114" y="751344"/>
            <a:ext cx="103632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сожалению, в работе со студенческой группой удовольствию обычно отводится слишком мало места. А ведь определить, доставляет ли совместная деятельность радость – нетрудно! Если уровень положительных эмоций достаточно высок, участники группы достаточно оживлены, охотно проводят время вместе, общаются между собой, уважают друг друга и приходят на помощь. А также формируют готовность разбираться с неизбежными трудностями, возникающими в группе – конфликтами,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поблемами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власти и влияния, страхами и опасениями.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1" y="3798332"/>
            <a:ext cx="3280228" cy="2770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676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9543" y="526481"/>
            <a:ext cx="6705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теперь мы с вами переходим к практической части и я  предлагаю вам  в нашей работе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следующие упражнения и игры, которые проверены на практике и отвечают вышеизложенным принципам организации психологических игр. Эти психологические упражнения и игры рекомендуются провести в первые встречи куратора с группой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УСПЕХОВ НАМ И ХОРОШЕЙ РАБОТЫ!!!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257" y="2888344"/>
            <a:ext cx="4310743" cy="342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148756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61</TotalTime>
  <Words>949</Words>
  <Application>Microsoft Office PowerPoint</Application>
  <PresentationFormat>Широкоэкранный</PresentationFormat>
  <Paragraphs>38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Century Gothic</vt:lpstr>
      <vt:lpstr>Times New Roman</vt:lpstr>
      <vt:lpstr>Trebuchet MS</vt:lpstr>
      <vt:lpstr>Wingdings 3</vt:lpstr>
      <vt:lpstr>Сектор</vt:lpstr>
      <vt:lpstr>Знакомство с группой через тренинг</vt:lpstr>
      <vt:lpstr>Тренинг (англ. training от train - обучать, воспитывать) - краткосрочное мероприятие или несколько мероприятий, направленные на получение знаний, приобретение навыков, а также воспитание участников такого мероприятия. Тренинги по направленности классифицируются на: - направленные на получение знаний (часто называются семинаром); - получение навыков, называется навыковым тренингом; - направленный на воспитание, часто называется вводным. Такие тренинги проводятся, например, для вновь прибывших членов  коллектива. В течение таких мероприятий участникам прививается культура общения, принятая внутри коллектива, рассказывается о правилах поведения, история учреждения, её структура. </vt:lpstr>
      <vt:lpstr>Студенческая группа (на первом этапе существования) – еще не коллектив, чтобы им стать группе потребуется от 6 месяцев до 1 года. уже на первом этапе работы с группой необходимо создать в группе атмосферу сплоченности и доверия, раскрыть творческий потенциал участников,  сформировать толерантное отношение ко всем членам группы.  задать ориентиры, утолить информационный голод и снять имеющееся напряжение. Необходимо пробудить в участниках группы любопытство. когда в группе создан комфортный микроклимат, ее участники обретают уверенность, стремятся учиться и творить.   Игры это один из эффективных способов создания такой атмосферы.  Игры дают возможность куратору использовать психологическую энергию игры в запланированных учебных и воспитательных  целях. </vt:lpstr>
      <vt:lpstr>Игры могут значительно усилить мотивацию участников, они способствуют пониманию сложных взаимосвязей, помогают социализации и развитию личности участников и дают возможность проверить на практике, развить и интегрировать различные убеждения, навыки и способности. На создание работоспособной и сплоченной группы влияет шесть основополагающих элементов: -знакомство; -доверие; -общение; -кооперация; готовность учиться; -удовольствие.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Знакомство с группой через тренинг</dc:title>
  <dc:creator>375336370918</dc:creator>
  <cp:lastModifiedBy>User</cp:lastModifiedBy>
  <cp:revision>10</cp:revision>
  <dcterms:created xsi:type="dcterms:W3CDTF">2024-01-29T18:51:24Z</dcterms:created>
  <dcterms:modified xsi:type="dcterms:W3CDTF">2024-02-07T09:15:28Z</dcterms:modified>
</cp:coreProperties>
</file>