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благополучная семья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благополучная семья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3150976"/>
        <c:axId val="33836416"/>
      </c:barChart>
      <c:catAx>
        <c:axId val="33150976"/>
        <c:scaling>
          <c:orientation val="minMax"/>
        </c:scaling>
        <c:delete val="0"/>
        <c:axPos val="b"/>
        <c:majorTickMark val="out"/>
        <c:minorTickMark val="none"/>
        <c:tickLblPos val="nextTo"/>
        <c:crossAx val="33836416"/>
        <c:crosses val="autoZero"/>
        <c:auto val="1"/>
        <c:lblAlgn val="ctr"/>
        <c:lblOffset val="100"/>
        <c:noMultiLvlLbl val="0"/>
      </c:catAx>
      <c:valAx>
        <c:axId val="33836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1509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оба родителя</c:v>
                </c:pt>
                <c:pt idx="1">
                  <c:v>родители в разводе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62</c:v>
                </c:pt>
                <c:pt idx="1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оба родителя</c:v>
                </c:pt>
                <c:pt idx="1">
                  <c:v>родители в разводе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64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467008"/>
        <c:axId val="33838720"/>
      </c:barChart>
      <c:catAx>
        <c:axId val="314670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3838720"/>
        <c:crosses val="autoZero"/>
        <c:auto val="1"/>
        <c:lblAlgn val="ctr"/>
        <c:lblOffset val="100"/>
        <c:noMultiLvlLbl val="0"/>
      </c:catAx>
      <c:valAx>
        <c:axId val="33838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67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верую и соблюдаю обряды</c:v>
                </c:pt>
                <c:pt idx="1">
                  <c:v>верую, но не соблюдаю обряды</c:v>
                </c:pt>
                <c:pt idx="2">
                  <c:v>не верую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</c:v>
                </c:pt>
                <c:pt idx="1">
                  <c:v>66</c:v>
                </c:pt>
                <c:pt idx="2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верую и соблюдаю обряды</c:v>
                </c:pt>
                <c:pt idx="1">
                  <c:v>верую, но не соблюдаю обряды</c:v>
                </c:pt>
                <c:pt idx="2">
                  <c:v>не верую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</c:v>
                </c:pt>
                <c:pt idx="1">
                  <c:v>62</c:v>
                </c:pt>
                <c:pt idx="2">
                  <c:v>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466496"/>
        <c:axId val="33839872"/>
      </c:barChart>
      <c:catAx>
        <c:axId val="31466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3839872"/>
        <c:crosses val="autoZero"/>
        <c:auto val="1"/>
        <c:lblAlgn val="ctr"/>
        <c:lblOffset val="100"/>
        <c:noMultiLvlLbl val="0"/>
      </c:catAx>
      <c:valAx>
        <c:axId val="33839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66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семейную жизнь рассматривают в перспективе</c:v>
                </c:pt>
                <c:pt idx="1">
                  <c:v>семью планируют в ближайшем будующем</c:v>
                </c:pt>
                <c:pt idx="2">
                  <c:v>создавать семью не планируют вообще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52</c:v>
                </c:pt>
                <c:pt idx="1">
                  <c:v>33</c:v>
                </c:pt>
                <c:pt idx="2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семейную жизнь рассматривают в перспективе</c:v>
                </c:pt>
                <c:pt idx="1">
                  <c:v>семью планируют в ближайшем будующем</c:v>
                </c:pt>
                <c:pt idx="2">
                  <c:v>создавать семью не планируют вообще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49</c:v>
                </c:pt>
                <c:pt idx="1">
                  <c:v>23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468032"/>
        <c:axId val="83298560"/>
      </c:barChart>
      <c:catAx>
        <c:axId val="31468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83298560"/>
        <c:crosses val="autoZero"/>
        <c:auto val="1"/>
        <c:lblAlgn val="ctr"/>
        <c:lblOffset val="100"/>
        <c:noMultiLvlLbl val="0"/>
      </c:catAx>
      <c:valAx>
        <c:axId val="83298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680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зарегистрированная форма брака</c:v>
                </c:pt>
                <c:pt idx="1">
                  <c:v>зарегистрированный и освященный церковью</c:v>
                </c:pt>
                <c:pt idx="2">
                  <c:v>гражданский брак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56</c:v>
                </c:pt>
                <c:pt idx="1">
                  <c:v>39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зарегистрированная форма брака</c:v>
                </c:pt>
                <c:pt idx="1">
                  <c:v>зарегистрированный и освященный церковью</c:v>
                </c:pt>
                <c:pt idx="2">
                  <c:v>гражданский брак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58</c:v>
                </c:pt>
                <c:pt idx="1">
                  <c:v>33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467520"/>
        <c:axId val="151011904"/>
      </c:barChart>
      <c:catAx>
        <c:axId val="31467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1011904"/>
        <c:crosses val="autoZero"/>
        <c:auto val="1"/>
        <c:lblAlgn val="ctr"/>
        <c:lblOffset val="100"/>
        <c:noMultiLvlLbl val="0"/>
      </c:catAx>
      <c:valAx>
        <c:axId val="151011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4675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ребенок</c:v>
                </c:pt>
                <c:pt idx="1">
                  <c:v>2 детей</c:v>
                </c:pt>
                <c:pt idx="2">
                  <c:v>3 детей</c:v>
                </c:pt>
                <c:pt idx="3">
                  <c:v>вообще не хочу детей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67</c:v>
                </c:pt>
                <c:pt idx="2">
                  <c:v>21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ребенок</c:v>
                </c:pt>
                <c:pt idx="1">
                  <c:v>2 детей</c:v>
                </c:pt>
                <c:pt idx="2">
                  <c:v>3 детей</c:v>
                </c:pt>
                <c:pt idx="3">
                  <c:v>вообще не хочу детей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</c:v>
                </c:pt>
                <c:pt idx="1">
                  <c:v>64</c:v>
                </c:pt>
                <c:pt idx="2">
                  <c:v>23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3079808"/>
        <c:axId val="151014208"/>
      </c:barChart>
      <c:catAx>
        <c:axId val="33079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1014208"/>
        <c:crosses val="autoZero"/>
        <c:auto val="1"/>
        <c:lblAlgn val="ctr"/>
        <c:lblOffset val="100"/>
        <c:noMultiLvlLbl val="0"/>
      </c:catAx>
      <c:valAx>
        <c:axId val="151014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79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меньше года</c:v>
                </c:pt>
                <c:pt idx="1">
                  <c:v>от 1-3 лет</c:v>
                </c:pt>
                <c:pt idx="2">
                  <c:v>более 3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79</c:v>
                </c:pt>
                <c:pt idx="2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меньше года</c:v>
                </c:pt>
                <c:pt idx="1">
                  <c:v>от 1-3 лет</c:v>
                </c:pt>
                <c:pt idx="2">
                  <c:v>более 3 лет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</c:v>
                </c:pt>
                <c:pt idx="1">
                  <c:v>77</c:v>
                </c:pt>
                <c:pt idx="2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3081856"/>
        <c:axId val="33841728"/>
      </c:barChart>
      <c:catAx>
        <c:axId val="330818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3841728"/>
        <c:crosses val="autoZero"/>
        <c:auto val="1"/>
        <c:lblAlgn val="ctr"/>
        <c:lblOffset val="100"/>
        <c:noMultiLvlLbl val="0"/>
      </c:catAx>
      <c:valAx>
        <c:axId val="33841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818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сексуальный опыт до брака скорее необходим</c:v>
                </c:pt>
                <c:pt idx="1">
                  <c:v>сексуальный опыт до брака обязателен</c:v>
                </c:pt>
                <c:pt idx="2">
                  <c:v>сексуальный опыт до брака скорее не нужен</c:v>
                </c:pt>
                <c:pt idx="3">
                  <c:v>сексуальный опыт до брака категорически не нужен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55</c:v>
                </c:pt>
                <c:pt idx="1">
                  <c:v>21</c:v>
                </c:pt>
                <c:pt idx="2">
                  <c:v>17</c:v>
                </c:pt>
                <c:pt idx="3">
                  <c:v>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сексуальный опыт до брака скорее необходим</c:v>
                </c:pt>
                <c:pt idx="1">
                  <c:v>сексуальный опыт до брака обязателен</c:v>
                </c:pt>
                <c:pt idx="2">
                  <c:v>сексуальный опыт до брака скорее не нужен</c:v>
                </c:pt>
                <c:pt idx="3">
                  <c:v>сексуальный опыт до брака категорически не нужен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48</c:v>
                </c:pt>
                <c:pt idx="1">
                  <c:v>24</c:v>
                </c:pt>
                <c:pt idx="2">
                  <c:v>23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216960"/>
        <c:axId val="33848640"/>
      </c:barChart>
      <c:catAx>
        <c:axId val="34216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3848640"/>
        <c:crosses val="autoZero"/>
        <c:auto val="1"/>
        <c:lblAlgn val="ctr"/>
        <c:lblOffset val="100"/>
        <c:noMultiLvlLbl val="0"/>
      </c:catAx>
      <c:valAx>
        <c:axId val="33848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2169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карьера</c:v>
                </c:pt>
                <c:pt idx="1">
                  <c:v>счастливая семейная жизнь</c:v>
                </c:pt>
                <c:pt idx="2">
                  <c:v>материальное благополучие</c:v>
                </c:pt>
                <c:pt idx="3">
                  <c:v>здоровье</c:v>
                </c:pt>
                <c:pt idx="4">
                  <c:v>любовь</c:v>
                </c:pt>
                <c:pt idx="5">
                  <c:v>верность</c:v>
                </c:pt>
                <c:pt idx="6">
                  <c:v>хорошие друзья</c:v>
                </c:pt>
                <c:pt idx="7">
                  <c:v>жить ярко и весело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27</c:v>
                </c:pt>
                <c:pt idx="1">
                  <c:v>68</c:v>
                </c:pt>
                <c:pt idx="2">
                  <c:v>32</c:v>
                </c:pt>
                <c:pt idx="3">
                  <c:v>62</c:v>
                </c:pt>
                <c:pt idx="4">
                  <c:v>26</c:v>
                </c:pt>
                <c:pt idx="5">
                  <c:v>18</c:v>
                </c:pt>
                <c:pt idx="6">
                  <c:v>28</c:v>
                </c:pt>
                <c:pt idx="7">
                  <c:v>21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карьера</c:v>
                </c:pt>
                <c:pt idx="1">
                  <c:v>счастливая семейная жизнь</c:v>
                </c:pt>
                <c:pt idx="2">
                  <c:v>материальное благополучие</c:v>
                </c:pt>
                <c:pt idx="3">
                  <c:v>здоровье</c:v>
                </c:pt>
                <c:pt idx="4">
                  <c:v>любовь</c:v>
                </c:pt>
                <c:pt idx="5">
                  <c:v>верность</c:v>
                </c:pt>
                <c:pt idx="6">
                  <c:v>хорошие друзья</c:v>
                </c:pt>
                <c:pt idx="7">
                  <c:v>жить ярко и весело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18</c:v>
                </c:pt>
                <c:pt idx="1">
                  <c:v>47</c:v>
                </c:pt>
                <c:pt idx="2">
                  <c:v>23</c:v>
                </c:pt>
                <c:pt idx="3">
                  <c:v>47</c:v>
                </c:pt>
                <c:pt idx="4">
                  <c:v>19</c:v>
                </c:pt>
                <c:pt idx="5">
                  <c:v>18</c:v>
                </c:pt>
                <c:pt idx="6">
                  <c:v>30</c:v>
                </c:pt>
                <c:pt idx="7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213888"/>
        <c:axId val="151015360"/>
      </c:barChart>
      <c:catAx>
        <c:axId val="34213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1015360"/>
        <c:crosses val="autoZero"/>
        <c:auto val="1"/>
        <c:lblAlgn val="ctr"/>
        <c:lblOffset val="100"/>
        <c:noMultiLvlLbl val="0"/>
      </c:catAx>
      <c:valAx>
        <c:axId val="151015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213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трагедия и недопустимое событие</c:v>
                </c:pt>
                <c:pt idx="1">
                  <c:v>необходимость</c:v>
                </c:pt>
                <c:pt idx="2">
                  <c:v>не страшно, т.к. все разводятся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</c:v>
                </c:pt>
                <c:pt idx="1">
                  <c:v>45</c:v>
                </c:pt>
                <c:pt idx="2">
                  <c:v>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трагедия и недопустимое событие</c:v>
                </c:pt>
                <c:pt idx="1">
                  <c:v>необходимость</c:v>
                </c:pt>
                <c:pt idx="2">
                  <c:v>не страшно, т.к. все разводятся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43</c:v>
                </c:pt>
                <c:pt idx="1">
                  <c:v>38</c:v>
                </c:pt>
                <c:pt idx="2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228224"/>
        <c:axId val="151017664"/>
      </c:barChart>
      <c:catAx>
        <c:axId val="34228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1017664"/>
        <c:crosses val="autoZero"/>
        <c:auto val="1"/>
        <c:lblAlgn val="ctr"/>
        <c:lblOffset val="100"/>
        <c:noMultiLvlLbl val="0"/>
      </c:catAx>
      <c:valAx>
        <c:axId val="151017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2282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убийство</c:v>
                </c:pt>
                <c:pt idx="1">
                  <c:v>неприятная процедура, позволяющая избавиться от нежелательной беременности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69</c:v>
                </c:pt>
                <c:pt idx="1">
                  <c:v>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убийство</c:v>
                </c:pt>
                <c:pt idx="1">
                  <c:v>неприятная процедура, позволяющая избавиться от нежелательной беременности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59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971136"/>
        <c:axId val="153176320"/>
      </c:barChart>
      <c:catAx>
        <c:axId val="349711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3176320"/>
        <c:crosses val="autoZero"/>
        <c:auto val="1"/>
        <c:lblAlgn val="ctr"/>
        <c:lblOffset val="100"/>
        <c:noMultiLvlLbl val="0"/>
      </c:catAx>
      <c:valAx>
        <c:axId val="15317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971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к родителям</c:v>
                </c:pt>
                <c:pt idx="1">
                  <c:v>к друзьям</c:v>
                </c:pt>
                <c:pt idx="2">
                  <c:v>справляются самостоятельно</c:v>
                </c:pt>
                <c:pt idx="3">
                  <c:v>к своему партнеру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</c:v>
                </c:pt>
                <c:pt idx="1">
                  <c:v>60</c:v>
                </c:pt>
                <c:pt idx="2">
                  <c:v>54</c:v>
                </c:pt>
                <c:pt idx="3">
                  <c:v>28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к родителям</c:v>
                </c:pt>
                <c:pt idx="1">
                  <c:v>к друзьям</c:v>
                </c:pt>
                <c:pt idx="2">
                  <c:v>справляются самостоятельно</c:v>
                </c:pt>
                <c:pt idx="3">
                  <c:v>к своему партнеру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36</c:v>
                </c:pt>
                <c:pt idx="1">
                  <c:v>53</c:v>
                </c:pt>
                <c:pt idx="2">
                  <c:v>56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993152"/>
        <c:axId val="33842304"/>
      </c:barChart>
      <c:catAx>
        <c:axId val="34993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3842304"/>
        <c:crosses val="autoZero"/>
        <c:auto val="1"/>
        <c:lblAlgn val="ctr"/>
        <c:lblOffset val="100"/>
        <c:noMultiLvlLbl val="0"/>
      </c:catAx>
      <c:valAx>
        <c:axId val="33842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993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да, хотели бы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да, хотели бы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993664"/>
        <c:axId val="35095104"/>
      </c:barChart>
      <c:catAx>
        <c:axId val="34993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5095104"/>
        <c:crosses val="autoZero"/>
        <c:auto val="1"/>
        <c:lblAlgn val="ctr"/>
        <c:lblOffset val="100"/>
        <c:noMultiLvlLbl val="0"/>
      </c:catAx>
      <c:valAx>
        <c:axId val="35095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9936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993025177408401E-2"/>
          <c:y val="3.1199177464256208E-2"/>
          <c:w val="0.82301545640128349"/>
          <c:h val="0.51242597681930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девушки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любовь</c:v>
                </c:pt>
                <c:pt idx="1">
                  <c:v>расчет</c:v>
                </c:pt>
                <c:pt idx="2">
                  <c:v>независимость от родителей</c:v>
                </c:pt>
                <c:pt idx="3">
                  <c:v>внешняя привлекательность партнера</c:v>
                </c:pt>
                <c:pt idx="4">
                  <c:v>незапланированная беременность</c:v>
                </c:pt>
                <c:pt idx="5">
                  <c:v>желание иметь детей</c:v>
                </c:pt>
                <c:pt idx="6">
                  <c:v>общность взглядов и интересов</c:v>
                </c:pt>
                <c:pt idx="7">
                  <c:v>отсутствие вредных привычек</c:v>
                </c:pt>
                <c:pt idx="8">
                  <c:v>боязнь остаться одиноким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83</c:v>
                </c:pt>
                <c:pt idx="1">
                  <c:v>5</c:v>
                </c:pt>
                <c:pt idx="2">
                  <c:v>3</c:v>
                </c:pt>
                <c:pt idx="3">
                  <c:v>6</c:v>
                </c:pt>
                <c:pt idx="4">
                  <c:v>4</c:v>
                </c:pt>
                <c:pt idx="5">
                  <c:v>60</c:v>
                </c:pt>
                <c:pt idx="6">
                  <c:v>61</c:v>
                </c:pt>
                <c:pt idx="7">
                  <c:v>4</c:v>
                </c:pt>
                <c:pt idx="8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юноши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любовь</c:v>
                </c:pt>
                <c:pt idx="1">
                  <c:v>расчет</c:v>
                </c:pt>
                <c:pt idx="2">
                  <c:v>независимость от родителей</c:v>
                </c:pt>
                <c:pt idx="3">
                  <c:v>внешняя привлекательность партнера</c:v>
                </c:pt>
                <c:pt idx="4">
                  <c:v>незапланированная беременность</c:v>
                </c:pt>
                <c:pt idx="5">
                  <c:v>желание иметь детей</c:v>
                </c:pt>
                <c:pt idx="6">
                  <c:v>общность взглядов и интересов</c:v>
                </c:pt>
                <c:pt idx="7">
                  <c:v>отсутствие вредных привычек</c:v>
                </c:pt>
                <c:pt idx="8">
                  <c:v>боязнь остаться одиноким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66</c:v>
                </c:pt>
                <c:pt idx="1">
                  <c:v>4</c:v>
                </c:pt>
                <c:pt idx="2">
                  <c:v>11</c:v>
                </c:pt>
                <c:pt idx="3">
                  <c:v>16</c:v>
                </c:pt>
                <c:pt idx="4">
                  <c:v>6</c:v>
                </c:pt>
                <c:pt idx="5">
                  <c:v>44</c:v>
                </c:pt>
                <c:pt idx="6">
                  <c:v>36</c:v>
                </c:pt>
                <c:pt idx="7">
                  <c:v>13</c:v>
                </c:pt>
                <c:pt idx="8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0460416"/>
        <c:axId val="35097408"/>
      </c:barChart>
      <c:catAx>
        <c:axId val="1504604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35097408"/>
        <c:crosses val="autoZero"/>
        <c:auto val="1"/>
        <c:lblAlgn val="ctr"/>
        <c:lblOffset val="100"/>
        <c:noMultiLvlLbl val="0"/>
      </c:catAx>
      <c:valAx>
        <c:axId val="35097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4604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"идеальный муж"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8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верность</c:v>
                </c:pt>
                <c:pt idx="1">
                  <c:v>уважение к женщине</c:v>
                </c:pt>
                <c:pt idx="2">
                  <c:v>способность обеспечивать семью</c:v>
                </c:pt>
                <c:pt idx="3">
                  <c:v>хорошие физические данные</c:v>
                </c:pt>
                <c:pt idx="4">
                  <c:v>надежность</c:v>
                </c:pt>
                <c:pt idx="5">
                  <c:v>забота о семье</c:v>
                </c:pt>
                <c:pt idx="6">
                  <c:v>ответственность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60</c:v>
                </c:pt>
                <c:pt idx="1">
                  <c:v>52</c:v>
                </c:pt>
                <c:pt idx="2">
                  <c:v>49</c:v>
                </c:pt>
                <c:pt idx="3">
                  <c:v>44</c:v>
                </c:pt>
                <c:pt idx="4">
                  <c:v>40</c:v>
                </c:pt>
                <c:pt idx="5">
                  <c:v>36</c:v>
                </c:pt>
                <c:pt idx="6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7359021094585425"/>
          <c:y val="0.10336896856561339"/>
          <c:w val="0.317150529794887"/>
          <c:h val="0.85242655373039211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"идеальная жена"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FFC000"/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Lbls>
            <c:dLbl>
              <c:idx val="6"/>
              <c:layout>
                <c:manualLayout>
                  <c:x val="4.2990607076893166E-2"/>
                  <c:y val="9.102002128684821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верность</c:v>
                </c:pt>
                <c:pt idx="1">
                  <c:v>хозяйственность</c:v>
                </c:pt>
                <c:pt idx="2">
                  <c:v>сексуальность</c:v>
                </c:pt>
                <c:pt idx="3">
                  <c:v>нежность</c:v>
                </c:pt>
                <c:pt idx="4">
                  <c:v>любовь к детям</c:v>
                </c:pt>
                <c:pt idx="5">
                  <c:v>красота</c:v>
                </c:pt>
                <c:pt idx="6">
                  <c:v>ум</c:v>
                </c:pt>
                <c:pt idx="7">
                  <c:v>доброта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65</c:v>
                </c:pt>
                <c:pt idx="1">
                  <c:v>60</c:v>
                </c:pt>
                <c:pt idx="2">
                  <c:v>57</c:v>
                </c:pt>
                <c:pt idx="3">
                  <c:v>45</c:v>
                </c:pt>
                <c:pt idx="4">
                  <c:v>38</c:v>
                </c:pt>
                <c:pt idx="5">
                  <c:v>37</c:v>
                </c:pt>
                <c:pt idx="6">
                  <c:v>22</c:v>
                </c:pt>
                <c:pt idx="7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1764885292116298"/>
          <c:y val="0.12201642582168826"/>
          <c:w val="0.27309188781957822"/>
          <c:h val="0.84651165746178192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4D4E564-F35F-41F6-93F1-A59892202C3B}" type="datetimeFigureOut">
              <a:rPr lang="ru-RU" smtClean="0"/>
              <a:pPr/>
              <a:t>26.03.2015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243C5B5-CED8-4EB2-AC43-C2C07B2CC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200800" cy="2369993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/>
              <a:t>БЕЛОРУССКИЙ ГОСУДАРСТВЕННЫЙ ТЕХНОЛОГИЧЕСКИЙ УНИВЕРСИТЕТ</a:t>
            </a:r>
            <a:br>
              <a:rPr lang="ru-RU" sz="1400" dirty="0" smtClean="0"/>
            </a:br>
            <a:r>
              <a:rPr lang="ru-RU" sz="1400" dirty="0" smtClean="0"/>
              <a:t>ОТДЕЛ ВОСПИТАТЕЛЬНОЙ РАБОТЫ С МОЛОДЕЖЬЮ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 </a:t>
            </a:r>
            <a:br>
              <a:rPr lang="ru-RU" sz="1600" dirty="0" smtClean="0"/>
            </a:br>
            <a:r>
              <a:rPr lang="ru-RU" sz="4000" dirty="0" smtClean="0"/>
              <a:t>Результаты исследования</a:t>
            </a:r>
            <a:br>
              <a:rPr lang="ru-RU" sz="4000" dirty="0" smtClean="0"/>
            </a:br>
            <a:r>
              <a:rPr lang="ru-RU" sz="4000" dirty="0" smtClean="0"/>
              <a:t>отношения к</a:t>
            </a:r>
            <a:r>
              <a:rPr lang="be-BY" sz="4000" dirty="0" smtClean="0"/>
              <a:t> семейным ценностям </a:t>
            </a:r>
            <a:br>
              <a:rPr lang="be-BY" sz="4000" dirty="0" smtClean="0"/>
            </a:br>
            <a:r>
              <a:rPr lang="be-BY" sz="4000" dirty="0" smtClean="0"/>
              <a:t>у </a:t>
            </a:r>
            <a:r>
              <a:rPr lang="ru-RU" sz="4000" dirty="0" smtClean="0"/>
              <a:t>студентов</a:t>
            </a:r>
            <a:r>
              <a:rPr lang="be-BY" sz="4000" dirty="0" smtClean="0"/>
              <a:t> БГТУ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71942"/>
            <a:ext cx="7772400" cy="1199704"/>
          </a:xfrm>
        </p:spPr>
        <p:txBody>
          <a:bodyPr/>
          <a:lstStyle/>
          <a:p>
            <a:r>
              <a:rPr lang="be-BY" dirty="0" smtClean="0"/>
              <a:t>Педагог-психолог</a:t>
            </a:r>
          </a:p>
          <a:p>
            <a:r>
              <a:rPr lang="be-BY" dirty="0" smtClean="0"/>
              <a:t>Е.В. Шурпач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150059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be-BY" sz="3600" dirty="0" smtClean="0"/>
              <a:t>			</a:t>
            </a:r>
            <a:r>
              <a:rPr lang="be-BY" sz="3200" dirty="0" smtClean="0">
                <a:latin typeface="Times New Roman" pitchFamily="18" charset="0"/>
                <a:cs typeface="Times New Roman" pitchFamily="18" charset="0"/>
              </a:rPr>
              <a:t>В рамках мониторинга эффективности воспитательной работы было проведено анкетирование по изучению </a:t>
            </a: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семейных ценностей </a:t>
            </a:r>
            <a:r>
              <a:rPr lang="be-BY" sz="3200" dirty="0" smtClean="0">
                <a:latin typeface="Times New Roman" pitchFamily="18" charset="0"/>
                <a:cs typeface="Times New Roman" pitchFamily="18" charset="0"/>
              </a:rPr>
              <a:t>обучающихся в БГТУ. В анкетировании приняли участие </a:t>
            </a: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200 студентов</a:t>
            </a:r>
            <a:r>
              <a:rPr lang="be-BY" sz="3200" dirty="0" smtClean="0">
                <a:latin typeface="Times New Roman" pitchFamily="18" charset="0"/>
                <a:cs typeface="Times New Roman" pitchFamily="18" charset="0"/>
              </a:rPr>
              <a:t>, из них </a:t>
            </a: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100 девушек и 100 юношей</a:t>
            </a:r>
            <a:r>
              <a:rPr lang="be-BY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Считаете ли Вы свою семью благополучной?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542716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e-BY" dirty="0" smtClean="0"/>
              <a:t>В Вашей семье?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0866247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e-BY" dirty="0" smtClean="0"/>
              <a:t>Как Вы относитесь к религии?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996594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Входит ли в Ваши планы создание собственной семьи?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568459"/>
              </p:ext>
            </p:extLst>
          </p:nvPr>
        </p:nvGraphicFramePr>
        <p:xfrm>
          <a:off x="457200" y="1481138"/>
          <a:ext cx="8472518" cy="4519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Какую форму брака Вы считаете предпочтительной?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829391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Сколько детей Вы готовы иметь в собственной семье?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14788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e-BY" sz="3200" dirty="0" smtClean="0"/>
              <a:t>Как долго молодые люди должны встречаться до вступления в брак?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2026415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721563"/>
          </a:xfrm>
        </p:spPr>
        <p:txBody>
          <a:bodyPr/>
          <a:lstStyle/>
          <a:p>
            <a:pPr algn="ctr">
              <a:buNone/>
            </a:pPr>
            <a:r>
              <a:rPr lang="be-BY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возраст Вы считаете “оптимальным”  для вступления в брак?</a:t>
            </a:r>
          </a:p>
          <a:p>
            <a:pPr algn="ctr">
              <a:buNone/>
            </a:pPr>
            <a:endParaRPr lang="be-BY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be-BY" dirty="0" smtClean="0"/>
              <a:t> 74% девушек считают от 21 до 24 лет</a:t>
            </a:r>
          </a:p>
          <a:p>
            <a:pPr>
              <a:buFont typeface="Wingdings" pitchFamily="2" charset="2"/>
              <a:buChar char="Ø"/>
            </a:pPr>
            <a:r>
              <a:rPr lang="be-BY" dirty="0" smtClean="0"/>
              <a:t> 62% юношей считают от 25 до 30 лет.</a:t>
            </a:r>
            <a:endParaRPr lang="ru-RU" dirty="0" smtClean="0"/>
          </a:p>
          <a:p>
            <a:pPr>
              <a:buNone/>
            </a:pPr>
            <a:endParaRPr lang="be-BY" dirty="0" smtClean="0"/>
          </a:p>
          <a:p>
            <a:pPr algn="ctr">
              <a:buNone/>
            </a:pPr>
            <a:r>
              <a:rPr lang="be-BY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верите в любовь?</a:t>
            </a:r>
          </a:p>
          <a:p>
            <a:pPr algn="ctr">
              <a:buNone/>
            </a:pPr>
            <a:endParaRPr lang="be-BY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be-BY" dirty="0" smtClean="0"/>
              <a:t>86% девушек - да</a:t>
            </a:r>
          </a:p>
          <a:p>
            <a:pPr>
              <a:buFont typeface="Wingdings" pitchFamily="2" charset="2"/>
              <a:buChar char="Ø"/>
            </a:pPr>
            <a:r>
              <a:rPr lang="be-BY" dirty="0" smtClean="0"/>
              <a:t>73% юношей - да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Как Вы считаете, необходим ли сексуальный опыт до брака?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523929"/>
              </p:ext>
            </p:extLst>
          </p:nvPr>
        </p:nvGraphicFramePr>
        <p:xfrm>
          <a:off x="457200" y="1481138"/>
          <a:ext cx="8229600" cy="4805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Какие ценности для Вас наиболее значимы в жизни?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354771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По Вашему мнению, развод - это: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211564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По Вашему мнению, аборт это: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839516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e-BY" sz="2800" dirty="0" smtClean="0"/>
              <a:t>К кому Вы обращаетесь за помощью, поддержкой при возникновении проблем личного характера?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1853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066073"/>
              </p:ext>
            </p:extLst>
          </p:nvPr>
        </p:nvGraphicFramePr>
        <p:xfrm>
          <a:off x="457200" y="2000250"/>
          <a:ext cx="8229600" cy="400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e-BY" sz="3200" dirty="0" smtClean="0"/>
              <a:t>Хотели бы Вы повысить уровень своих знаний о психологии семейных отношений?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e-BY" sz="3600" dirty="0" smtClean="0"/>
              <a:t>Выделите наиболее для вас важные мотивы вступления в брак: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311400"/>
              </p:ext>
            </p:extLst>
          </p:nvPr>
        </p:nvGraphicFramePr>
        <p:xfrm>
          <a:off x="524934" y="1481138"/>
          <a:ext cx="8229600" cy="516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sz="3600" dirty="0" smtClean="0"/>
              <a:t>Девушки выделили приоритетные качества “идеального мужа”: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237648"/>
              </p:ext>
            </p:extLst>
          </p:nvPr>
        </p:nvGraphicFramePr>
        <p:xfrm>
          <a:off x="457200" y="1143000"/>
          <a:ext cx="8229600" cy="486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sz="4000" dirty="0" smtClean="0"/>
              <a:t>Юноши выделили приоритетные качества “идеальной жены”: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281199"/>
              </p:ext>
            </p:extLst>
          </p:nvPr>
        </p:nvGraphicFramePr>
        <p:xfrm>
          <a:off x="457200" y="1285875"/>
          <a:ext cx="8229600" cy="472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169</TotalTime>
  <Words>206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БЕЛОРУССКИЙ ГОСУДАРСТВЕННЫЙ ТЕХНОЛОГИЧЕСКИЙ УНИВЕРСИТЕТ ОТДЕЛ ВОСПИТАТЕЛЬНОЙ РАБОТЫ С МОЛОДЕЖЬЮ   Результаты исследования отношения к семейным ценностям  у студентов БГТУ </vt:lpstr>
      <vt:lpstr>Презентация PowerPoint</vt:lpstr>
      <vt:lpstr>Считаете ли Вы свою семью благополучной?</vt:lpstr>
      <vt:lpstr>В Вашей семье?</vt:lpstr>
      <vt:lpstr>Как Вы относитесь к религии?</vt:lpstr>
      <vt:lpstr>Входит ли в Ваши планы создание собственной семьи?</vt:lpstr>
      <vt:lpstr>Какую форму брака Вы считаете предпочтительной?</vt:lpstr>
      <vt:lpstr>Сколько детей Вы готовы иметь в собственной семье?</vt:lpstr>
      <vt:lpstr>Как долго молодые люди должны встречаться до вступления в брак?</vt:lpstr>
      <vt:lpstr>Презентация PowerPoint</vt:lpstr>
      <vt:lpstr>Как Вы считаете, необходим ли сексуальный опыт до брака?</vt:lpstr>
      <vt:lpstr>Какие ценности для Вас наиболее значимы в жизни?</vt:lpstr>
      <vt:lpstr>По Вашему мнению, развод - это:</vt:lpstr>
      <vt:lpstr>По Вашему мнению, аборт это:</vt:lpstr>
      <vt:lpstr>К кому Вы обращаетесь за помощью, поддержкой при возникновении проблем личного характера?</vt:lpstr>
      <vt:lpstr>Хотели бы Вы повысить уровень своих знаний о психологии семейных отношений?</vt:lpstr>
      <vt:lpstr>Выделите наиболее для вас важные мотивы вступления в брак:</vt:lpstr>
      <vt:lpstr>Девушки выделили приоритетные качества “идеального мужа”: </vt:lpstr>
      <vt:lpstr>Юноши выделили приоритетные качества “идеальной жены”: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БЕЛОРУССКИЙ ГОСУДАРСТВЕННЫЙ ТЕХНОЛОГИЧЕСКИЙ УНИВЕРСИТЕТ ОТДЕЛ ВОСПИТАТЕЛЬНОЙ РАБОТЫ С МОЛОДЕЖЬЮ   Результаты исследования  семейных ценностей у студентов БГТУ </dc:title>
  <dc:creator>Admin</dc:creator>
  <cp:lastModifiedBy>RD TEST</cp:lastModifiedBy>
  <cp:revision>49</cp:revision>
  <dcterms:created xsi:type="dcterms:W3CDTF">2015-03-10T06:26:27Z</dcterms:created>
  <dcterms:modified xsi:type="dcterms:W3CDTF">2015-03-26T06:37:52Z</dcterms:modified>
</cp:coreProperties>
</file>